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9" r:id="rId3"/>
    <p:sldId id="258" r:id="rId4"/>
    <p:sldId id="260" r:id="rId5"/>
    <p:sldId id="259" r:id="rId6"/>
    <p:sldId id="261" r:id="rId7"/>
    <p:sldId id="262" r:id="rId8"/>
    <p:sldId id="263" r:id="rId9"/>
    <p:sldId id="279" r:id="rId10"/>
    <p:sldId id="286" r:id="rId11"/>
    <p:sldId id="264" r:id="rId12"/>
    <p:sldId id="271" r:id="rId13"/>
    <p:sldId id="265" r:id="rId14"/>
    <p:sldId id="266" r:id="rId15"/>
    <p:sldId id="280" r:id="rId16"/>
    <p:sldId id="267" r:id="rId17"/>
    <p:sldId id="272" r:id="rId18"/>
    <p:sldId id="268" r:id="rId19"/>
    <p:sldId id="273" r:id="rId20"/>
    <p:sldId id="274" r:id="rId21"/>
    <p:sldId id="275" r:id="rId22"/>
    <p:sldId id="281" r:id="rId23"/>
    <p:sldId id="285" r:id="rId24"/>
    <p:sldId id="276" r:id="rId25"/>
    <p:sldId id="282" r:id="rId26"/>
    <p:sldId id="277" r:id="rId27"/>
    <p:sldId id="284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11"/>
  </p:normalViewPr>
  <p:slideViewPr>
    <p:cSldViewPr snapToGrid="0" snapToObjects="1">
      <p:cViewPr varScale="1">
        <p:scale>
          <a:sx n="78" d="100"/>
          <a:sy n="78" d="100"/>
        </p:scale>
        <p:origin x="19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6D4BE-7239-FC40-A186-FDFC6649261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C79B0-F81D-0D43-8359-A665490DB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6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C79B0-F81D-0D43-8359-A665490DB1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C79B0-F81D-0D43-8359-A665490DB1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3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C79B0-F81D-0D43-8359-A665490DB1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2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BCCD-33BD-184E-82E2-BAB989F9BECF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4EDE-C52D-AA4A-B583-3C9E5CE17815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D3C0-03C8-AF48-B0FC-300EEB5D4B14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D41C-CF6F-534A-8AFE-4B53D2360686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1E0A-24A4-B24F-8CB0-6A56BA5CD02A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D8A0-F8EA-194D-8D7A-3093613E3C50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30F1-718B-8749-956C-60FC22C2F382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5495-BA92-5C4E-BEEC-32D482DFC724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9542A-582E-6547-8CA8-9260CEE25F56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27382" y="1412776"/>
            <a:ext cx="11137237" cy="511256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549F7-4872-2E42-8B71-EB9254A93E7D}" type="datetime1">
              <a:rPr lang="en-CA" altLang="zh-TW" smtClean="0">
                <a:solidFill>
                  <a:prstClr val="black">
                    <a:tint val="75000"/>
                  </a:prstClr>
                </a:solidFill>
              </a:rPr>
              <a:t>2017-03-20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0E8EDAF-2270-F142-99F9-7D281D691E0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878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38F7-560E-614B-8FE1-213BE3F87D20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B7B1-C734-0549-BC7A-C59BCFFD5507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C95E-BE64-7B48-B66A-9C022BD772E0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C3D05-0B01-3446-A9DC-1CA37E8BC560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1241-572F-0941-A61C-94F75E21A0DC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F9EE-8E82-F14E-9005-22AF5FE3CA8A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56A1-0E47-8E4D-AD12-7C6123BF7785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1B925CE-6326-3A43-AD9B-4A15858EFF3E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0DD673-2E12-CA48-86F2-7D5B38AB5C81}" type="datetime1">
              <a:rPr lang="en-CA" smtClean="0"/>
              <a:t>2017-03-20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scikitlearn.org/stable/modules/generated/sklearn.cluster.KMeans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final project presentation</a:t>
            </a:r>
            <a:endParaRPr lang="en-US" b="1" dirty="0">
              <a:solidFill>
                <a:srgbClr val="FFFF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C000"/>
                </a:solidFill>
              </a:rPr>
              <a:t>sourish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roy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7443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Topic words probability for our first topic (generated </a:t>
            </a:r>
            <a:r>
              <a:rPr lang="en-US" b="1" u="sng" smtClean="0">
                <a:solidFill>
                  <a:schemeClr val="accent5"/>
                </a:solidFill>
              </a:rPr>
              <a:t>by excel)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8" y="549729"/>
            <a:ext cx="8752115" cy="61449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843643"/>
          </a:xfrm>
        </p:spPr>
        <p:txBody>
          <a:bodyPr/>
          <a:lstStyle/>
          <a:p>
            <a:r>
              <a:rPr lang="en-US" b="1" u="sng" dirty="0" smtClean="0">
                <a:solidFill>
                  <a:srgbClr val="FFC000"/>
                </a:solidFill>
              </a:rPr>
              <a:t>THE FOLLOWING TOPICS WERE GENERATED </a:t>
            </a:r>
            <a:endParaRPr lang="en-US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114"/>
            <a:ext cx="12964885" cy="5763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C000"/>
                </a:solidFill>
              </a:rPr>
              <a:t>2016-11-06 19:19:18,162 : INFO : topic </a:t>
            </a:r>
            <a:r>
              <a:rPr lang="en-US" sz="1600" b="1" dirty="0" smtClean="0">
                <a:solidFill>
                  <a:srgbClr val="FFC000"/>
                </a:solidFill>
              </a:rPr>
              <a:t>#0</a:t>
            </a:r>
            <a:r>
              <a:rPr lang="en-US" sz="1600" dirty="0" smtClean="0">
                <a:solidFill>
                  <a:srgbClr val="FFC000"/>
                </a:solidFill>
              </a:rPr>
              <a:t>: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0.125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*"added"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+ 0.073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*"implemented" + 0.049*"refactored"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0.042*"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favoritelistactivity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+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0.034”timer" + 0.033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bugfix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:" + 0.032*"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locationmapviewer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0.030*"documentation" + 0.028*"updated"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+ 0.028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*"merge"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endParaRPr lang="en-US" sz="16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C000"/>
                </a:solidFill>
              </a:rPr>
              <a:t>2016-11-06 </a:t>
            </a:r>
            <a:r>
              <a:rPr lang="en-US" sz="1600" b="1" dirty="0">
                <a:solidFill>
                  <a:srgbClr val="FFC000"/>
                </a:solidFill>
              </a:rPr>
              <a:t>19:19:18,163 : INFO </a:t>
            </a:r>
            <a:r>
              <a:rPr lang="en-US" sz="1600" b="1" dirty="0" smtClean="0">
                <a:solidFill>
                  <a:srgbClr val="FFC000"/>
                </a:solidFill>
              </a:rPr>
              <a:t>: topic </a:t>
            </a:r>
            <a:r>
              <a:rPr lang="en-US" sz="1600" b="1" dirty="0">
                <a:solidFill>
                  <a:srgbClr val="FFC000"/>
                </a:solidFill>
              </a:rPr>
              <a:t>#1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(0.200): 0.072*"icon" + 0.055*"response"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+ 0.041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*"handling" + 0.039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*”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improved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+ 0.038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*"route" + 0.033*"timer" + 0.031*"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notification” +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0.031*"local" + 0.031*"test" + 0.031*"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reminder”</a:t>
            </a:r>
          </a:p>
          <a:p>
            <a:pPr marL="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C000"/>
                </a:solidFill>
              </a:rPr>
              <a:t>2016-11-06 </a:t>
            </a:r>
            <a:r>
              <a:rPr lang="en-US" sz="1600" b="1" dirty="0">
                <a:solidFill>
                  <a:srgbClr val="FFC000"/>
                </a:solidFill>
              </a:rPr>
              <a:t>19:19:18,163 : INFO : topic #2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(0.200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): 0.095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*"service" + 0.063*"route" + 0.043*"serve"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0.036*"text" + 0.034*"touch" + 0.027*"input"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+ 0.026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*"user" + 0.026*"messages" + 0.025*"display"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+ 0.025*"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real-time”</a:t>
            </a:r>
          </a:p>
          <a:p>
            <a:pPr marL="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C000"/>
                </a:solidFill>
              </a:rPr>
              <a:t>2016-11-06 </a:t>
            </a:r>
            <a:r>
              <a:rPr lang="en-US" sz="1600" b="1" dirty="0">
                <a:solidFill>
                  <a:srgbClr val="FFC000"/>
                </a:solidFill>
              </a:rPr>
              <a:t>19:19:18,164 : INFO : topic #3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(0.200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): 0.060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*"add" + 0.052*"merge" + 0.051*"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tweakin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0.037*"use" + 0.033*"night" + 0.033*"late"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+ 0.031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*"display" + 0.029*"initial" + 0.029*"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stations” +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0.028*"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absolute”</a:t>
            </a:r>
          </a:p>
          <a:p>
            <a:pPr marL="0" indent="0">
              <a:buNone/>
            </a:pPr>
            <a:endParaRPr lang="en-US" sz="16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C000"/>
                </a:solidFill>
              </a:rPr>
              <a:t>2016-11-06 </a:t>
            </a:r>
            <a:r>
              <a:rPr lang="en-US" sz="1600" b="1" dirty="0">
                <a:solidFill>
                  <a:srgbClr val="FFC000"/>
                </a:solidFill>
              </a:rPr>
              <a:t>19:19:18,164 : INFO : topic #4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(0.200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): 0.052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*"view" + 0.051*"notification"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+ 0.051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*"remove" + 0.039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*”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update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+ 0.034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routeresponse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+ 0.034*"service"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+ 0.031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*"begin" + 0.031*"</a:t>
            </a: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etd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 + 0.028*"initial" 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+ 0.027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*"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check"</a:t>
            </a:r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999" y="118259"/>
            <a:ext cx="9905998" cy="810986"/>
          </a:xfrm>
        </p:spPr>
        <p:txBody>
          <a:bodyPr/>
          <a:lstStyle/>
          <a:p>
            <a:r>
              <a:rPr lang="en-US" b="1" u="sng" dirty="0" smtClean="0">
                <a:solidFill>
                  <a:srgbClr val="FFC000"/>
                </a:solidFill>
              </a:rPr>
              <a:t>NEXT FEW STEPS:</a:t>
            </a:r>
            <a:endParaRPr lang="en-US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999" y="523752"/>
            <a:ext cx="11500366" cy="608214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ORDER TO SHOW THE SPREAD OF THESE ABOVE CREATED TOPICS IN OUR VECTOR SPACE DURING THE LDA TOPIC MODELLING PROCESS, WE HAVE PEROFORMED 2 MORE COMPUTATIONS: </a:t>
            </a:r>
          </a:p>
          <a:p>
            <a:endParaRPr lang="en-US" sz="2400" dirty="0" smtClean="0"/>
          </a:p>
          <a:p>
            <a:r>
              <a:rPr lang="en-US" sz="2400" dirty="0" smtClean="0"/>
              <a:t>1) PRINCIPAL COMPONENT ANALYSIS (PCA)</a:t>
            </a:r>
          </a:p>
          <a:p>
            <a:r>
              <a:rPr lang="en-US" sz="2400" dirty="0"/>
              <a:t>&amp;</a:t>
            </a:r>
            <a:endParaRPr lang="en-US" sz="2400" dirty="0" smtClean="0"/>
          </a:p>
          <a:p>
            <a:r>
              <a:rPr lang="en-US" sz="2400" dirty="0" smtClean="0"/>
              <a:t>2) CLUSTER ANALYSIS</a:t>
            </a:r>
          </a:p>
          <a:p>
            <a:endParaRPr lang="en-US" sz="2400" dirty="0"/>
          </a:p>
          <a:p>
            <a:r>
              <a:rPr lang="en-US" sz="2400" dirty="0" smtClean="0"/>
              <a:t>Thus we conducted a comparative analysis between the above two.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15687"/>
            <a:ext cx="10639197" cy="762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PRINCIPAL </a:t>
            </a:r>
            <a:r>
              <a:rPr lang="en-US" b="1" u="sng" smtClean="0">
                <a:solidFill>
                  <a:srgbClr val="FFC000"/>
                </a:solidFill>
              </a:rPr>
              <a:t>COMPONENT ANALYSIS AND CLUSTER ANALYSIS</a:t>
            </a:r>
            <a:endParaRPr lang="en-US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962" y="1371601"/>
            <a:ext cx="11772900" cy="49149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INITIALLY THERE WERE PLENTY OF REDUNDANT DIMENSIONS CREATED AFTER IMPLEMENTING GENSIM LIBRARY’S VECTOR SPACE TO CREATE THE LDA MODEL. </a:t>
            </a:r>
          </a:p>
          <a:p>
            <a:endParaRPr lang="en-US" sz="2400" dirty="0" smtClean="0"/>
          </a:p>
          <a:p>
            <a:r>
              <a:rPr lang="en-US" sz="2400" dirty="0" smtClean="0"/>
              <a:t>SO WE DECIDED TO REDUCE THE NUMBER OF REDUNDANT DIMENSIONS INTO A 1 DIMENSIONAL SPACE. </a:t>
            </a:r>
          </a:p>
          <a:p>
            <a:endParaRPr lang="en-US" sz="2400" dirty="0" smtClean="0"/>
          </a:p>
          <a:p>
            <a:r>
              <a:rPr lang="en-US" sz="2400" dirty="0" smtClean="0"/>
              <a:t>THIS ALSO HELPS US SEE THE SPREAD OF TOPICS (IN THIS CASE 5) IN THE 1 D VECTOR SPACE. 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generated using python scripts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57" y="0"/>
            <a:ext cx="11887199" cy="729343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PCA GRAPH  </a:t>
            </a:r>
            <a:r>
              <a:rPr lang="en-US" b="1" u="sng" smtClean="0">
                <a:solidFill>
                  <a:srgbClr val="FFC000"/>
                </a:solidFill>
              </a:rPr>
              <a:t>and clusters GENERATED </a:t>
            </a:r>
            <a:r>
              <a:rPr lang="en-US" b="1" u="sng" dirty="0" smtClean="0">
                <a:solidFill>
                  <a:srgbClr val="FFC000"/>
                </a:solidFill>
              </a:rPr>
              <a:t>AFTER TOPIC MODELLING</a:t>
            </a:r>
            <a:endParaRPr lang="en-US" b="1" u="sng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8" y="729343"/>
            <a:ext cx="5992585" cy="6014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45" y="729343"/>
            <a:ext cx="5780312" cy="601435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9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39" y="816430"/>
            <a:ext cx="2516187" cy="1760516"/>
          </a:xfrm>
        </p:spPr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things covered and things left to be done </a:t>
            </a:r>
            <a:r>
              <a:rPr lang="en-US" b="1" dirty="0" smtClean="0">
                <a:solidFill>
                  <a:schemeClr val="accent5"/>
                </a:solidFill>
                <a:sym typeface="Wingdings"/>
              </a:rPr>
              <a:t>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-587829"/>
            <a:ext cx="6453414" cy="80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1789229" cy="859972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FFC000"/>
                </a:solidFill>
              </a:rPr>
              <a:t>How to get the number of topics for topic modelling</a:t>
            </a:r>
            <a:endParaRPr lang="en-US" sz="2800" b="1" u="sng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571" y="1159327"/>
            <a:ext cx="1113608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There were 2 processes which we had followed to achieve this :</a:t>
            </a:r>
          </a:p>
          <a:p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 smtClean="0"/>
              <a:t>K- Means Cluster analysis and </a:t>
            </a:r>
          </a:p>
          <a:p>
            <a:pPr marL="342900" indent="-342900">
              <a:buAutoNum type="arabicParenR"/>
            </a:pPr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 smtClean="0"/>
              <a:t>Perplexity Analysis</a:t>
            </a:r>
          </a:p>
          <a:p>
            <a:pPr marL="342900" indent="-342900">
              <a:buAutoNum type="arabicParenR"/>
            </a:pPr>
            <a:endParaRPr lang="en-US" sz="3200" dirty="0" smtClean="0"/>
          </a:p>
          <a:p>
            <a:r>
              <a:rPr lang="en-US" sz="3200" dirty="0" smtClean="0"/>
              <a:t>This helps us in validating the results and to see which of the two techniques are more feasible and less time consuming.</a:t>
            </a:r>
          </a:p>
          <a:p>
            <a:pPr marL="342900" indent="-342900">
              <a:buAutoNum type="arabicParenR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629"/>
            <a:ext cx="11332029" cy="751114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K Means For the BART APP (Using Python’s </a:t>
            </a:r>
            <a:r>
              <a:rPr lang="en-US" b="1" u="sng" dirty="0" err="1" smtClean="0">
                <a:solidFill>
                  <a:srgbClr val="FFC000"/>
                </a:solidFill>
              </a:rPr>
              <a:t>scikit</a:t>
            </a:r>
            <a:r>
              <a:rPr lang="en-US" b="1" u="sng" dirty="0" smtClean="0">
                <a:solidFill>
                  <a:srgbClr val="FFC000"/>
                </a:solidFill>
              </a:rPr>
              <a:t> learn library)</a:t>
            </a:r>
            <a:endParaRPr lang="en-US" b="1" u="sng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3" y="1045029"/>
            <a:ext cx="10003127" cy="559525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894614" y="4065814"/>
            <a:ext cx="898072" cy="142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43650" y="3298371"/>
            <a:ext cx="297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chose 5 topics as the value of 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77832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4">
                    <a:lumMod val="75000"/>
                  </a:schemeClr>
                </a:solidFill>
              </a:rPr>
              <a:t>Perplexity analysis</a:t>
            </a:r>
            <a:endParaRPr lang="en-US" b="1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56" y="1322614"/>
            <a:ext cx="11789229" cy="5682343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GENSIM provides us an option of perplexity analysis to select the number of topics based on the perplexity value. So we ran the same test on the same app named “</a:t>
            </a:r>
            <a:r>
              <a:rPr lang="en-US" sz="2400" b="1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bart</a:t>
            </a:r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”. </a:t>
            </a:r>
          </a:p>
          <a:p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results were slightly different. </a:t>
            </a:r>
          </a:p>
          <a:p>
            <a:endParaRPr lang="en-US" sz="2400" b="1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Let’s take a look at the results of our perplexity analysis once by selecting 10 topics and then by reducing the number of  topics. </a:t>
            </a:r>
          </a:p>
          <a:p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41" y="119743"/>
            <a:ext cx="9905998" cy="517071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results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40" y="1110343"/>
            <a:ext cx="11464245" cy="5192486"/>
          </a:xfrm>
        </p:spPr>
        <p:txBody>
          <a:bodyPr/>
          <a:lstStyle/>
          <a:p>
            <a:r>
              <a:rPr lang="en-US" dirty="0" smtClean="0"/>
              <a:t>For 10 topics: </a:t>
            </a:r>
          </a:p>
          <a:p>
            <a:r>
              <a:rPr lang="en-US" dirty="0" smtClean="0"/>
              <a:t> </a:t>
            </a:r>
            <a:r>
              <a:rPr lang="en-US" dirty="0">
                <a:solidFill>
                  <a:schemeClr val="accent5"/>
                </a:solidFill>
              </a:rPr>
              <a:t>-13.445 per-word bound, </a:t>
            </a:r>
            <a:r>
              <a:rPr lang="en-US" b="1" dirty="0">
                <a:solidFill>
                  <a:schemeClr val="accent5"/>
                </a:solidFill>
              </a:rPr>
              <a:t>11152.3 perplexity </a:t>
            </a:r>
            <a:r>
              <a:rPr lang="en-US" dirty="0">
                <a:solidFill>
                  <a:schemeClr val="accent5"/>
                </a:solidFill>
              </a:rPr>
              <a:t>estimate based on a held-out corpus of 93 documents with 139 </a:t>
            </a:r>
            <a:r>
              <a:rPr lang="en-US" dirty="0" smtClean="0">
                <a:solidFill>
                  <a:schemeClr val="accent5"/>
                </a:solidFill>
              </a:rPr>
              <a:t>words</a:t>
            </a:r>
          </a:p>
          <a:p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For 5 topics :</a:t>
            </a:r>
          </a:p>
          <a:p>
            <a:r>
              <a:rPr lang="en-US" dirty="0">
                <a:solidFill>
                  <a:schemeClr val="accent5"/>
                </a:solidFill>
              </a:rPr>
              <a:t>-8.940 per-word bound, </a:t>
            </a:r>
            <a:r>
              <a:rPr lang="en-US" b="1" dirty="0">
                <a:solidFill>
                  <a:schemeClr val="accent5"/>
                </a:solidFill>
              </a:rPr>
              <a:t>491.3 perplexity </a:t>
            </a:r>
            <a:r>
              <a:rPr lang="en-US" dirty="0">
                <a:solidFill>
                  <a:schemeClr val="accent5"/>
                </a:solidFill>
              </a:rPr>
              <a:t>estimate based on a held-out corpus of 93 documents with 139 words</a:t>
            </a:r>
          </a:p>
          <a:p>
            <a:endParaRPr lang="en-US" dirty="0" smtClean="0"/>
          </a:p>
          <a:p>
            <a:r>
              <a:rPr lang="en-US" dirty="0" smtClean="0"/>
              <a:t>for 3 topics : </a:t>
            </a:r>
          </a:p>
          <a:p>
            <a:r>
              <a:rPr lang="en-US" dirty="0">
                <a:solidFill>
                  <a:schemeClr val="accent5"/>
                </a:solidFill>
              </a:rPr>
              <a:t>-7.608 per-word bound, </a:t>
            </a:r>
            <a:r>
              <a:rPr lang="en-US" b="1" dirty="0">
                <a:solidFill>
                  <a:schemeClr val="accent5"/>
                </a:solidFill>
              </a:rPr>
              <a:t>195.1 perplexity </a:t>
            </a:r>
            <a:r>
              <a:rPr lang="en-US" dirty="0">
                <a:solidFill>
                  <a:schemeClr val="accent5"/>
                </a:solidFill>
              </a:rPr>
              <a:t>estimate based on a held-out corpus of 93 documents with 139 words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56" y="185057"/>
            <a:ext cx="9905998" cy="941614"/>
          </a:xfrm>
        </p:spPr>
        <p:txBody>
          <a:bodyPr/>
          <a:lstStyle/>
          <a:p>
            <a:r>
              <a:rPr lang="en-US" b="1" u="sng" dirty="0" smtClean="0">
                <a:solidFill>
                  <a:srgbClr val="FFC000"/>
                </a:solidFill>
              </a:rPr>
              <a:t>Research Questions</a:t>
            </a:r>
            <a:endParaRPr lang="en-US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628"/>
            <a:ext cx="11217729" cy="5339443"/>
          </a:xfrm>
        </p:spPr>
        <p:txBody>
          <a:bodyPr>
            <a:normAutofit fontScale="92500"/>
          </a:bodyPr>
          <a:lstStyle/>
          <a:p>
            <a:r>
              <a:rPr lang="en-US" dirty="0"/>
              <a:t> </a:t>
            </a:r>
            <a:r>
              <a:rPr lang="en-US" sz="2400" dirty="0" smtClean="0"/>
              <a:t>RQ1: How </a:t>
            </a:r>
            <a:r>
              <a:rPr lang="en-US" sz="2400" dirty="0"/>
              <a:t>can we </a:t>
            </a:r>
            <a:r>
              <a:rPr lang="en-US" sz="2400" dirty="0" smtClean="0"/>
              <a:t>define software development lifecycle </a:t>
            </a:r>
            <a:r>
              <a:rPr lang="en-US" sz="2400" dirty="0"/>
              <a:t>model </a:t>
            </a:r>
            <a:r>
              <a:rPr lang="en-US" sz="2400" dirty="0" smtClean="0"/>
              <a:t>of apps based </a:t>
            </a:r>
            <a:r>
              <a:rPr lang="en-US" sz="2400" dirty="0"/>
              <a:t>on the pattern of </a:t>
            </a:r>
            <a:r>
              <a:rPr lang="en-US" sz="2400" dirty="0" smtClean="0"/>
              <a:t>releases?</a:t>
            </a:r>
            <a:r>
              <a:rPr lang="en-US" sz="2400" dirty="0" smtClean="0">
                <a:solidFill>
                  <a:srgbClr val="FFFF00"/>
                </a:solidFill>
              </a:rPr>
              <a:t>(Descriptive analysis) </a:t>
            </a:r>
          </a:p>
          <a:p>
            <a:pPr lvl="1"/>
            <a:r>
              <a:rPr lang="en-US" sz="2400" dirty="0" smtClean="0"/>
              <a:t>RQ1.1</a:t>
            </a:r>
            <a:r>
              <a:rPr lang="en-US" sz="2400" dirty="0"/>
              <a:t>: What is the frequency distribution of the number </a:t>
            </a:r>
            <a:r>
              <a:rPr lang="en-US" sz="2400" dirty="0" smtClean="0"/>
              <a:t>of releases </a:t>
            </a:r>
            <a:r>
              <a:rPr lang="en-US" sz="2400" dirty="0"/>
              <a:t>across various </a:t>
            </a:r>
            <a:r>
              <a:rPr lang="en-US" sz="2400" dirty="0" smtClean="0"/>
              <a:t>apps?</a:t>
            </a:r>
          </a:p>
          <a:p>
            <a:pPr lvl="1"/>
            <a:r>
              <a:rPr lang="en-US" sz="2400" dirty="0" smtClean="0"/>
              <a:t>RQ1.2</a:t>
            </a:r>
            <a:r>
              <a:rPr lang="en-US" sz="2400" dirty="0"/>
              <a:t>: What is the frequency distribution of the number </a:t>
            </a:r>
            <a:r>
              <a:rPr lang="en-US" sz="2400" dirty="0" smtClean="0"/>
              <a:t>of days</a:t>
            </a:r>
            <a:r>
              <a:rPr lang="en-US" sz="2400" dirty="0"/>
              <a:t>, weeks or months of app releases on Github </a:t>
            </a:r>
            <a:r>
              <a:rPr lang="en-US" sz="2400" dirty="0" smtClean="0"/>
              <a:t>?</a:t>
            </a:r>
          </a:p>
          <a:p>
            <a:pPr lvl="1"/>
            <a:endParaRPr lang="en-US" sz="2400" dirty="0" smtClean="0"/>
          </a:p>
          <a:p>
            <a:r>
              <a:rPr lang="en-US" sz="2400" dirty="0"/>
              <a:t> RQ2: How do we acquire the topics (for life </a:t>
            </a:r>
            <a:r>
              <a:rPr lang="en-US" sz="2400" dirty="0" smtClean="0"/>
              <a:t>cycle modelling</a:t>
            </a:r>
            <a:r>
              <a:rPr lang="en-US" sz="2400" dirty="0"/>
              <a:t>) based on the commit messages found from </a:t>
            </a:r>
            <a:r>
              <a:rPr lang="en-US" sz="2400" dirty="0" smtClean="0"/>
              <a:t>the release </a:t>
            </a:r>
            <a:r>
              <a:rPr lang="en-US" sz="2400" dirty="0"/>
              <a:t>data of each app</a:t>
            </a:r>
            <a:r>
              <a:rPr lang="en-US" sz="2400" dirty="0" smtClean="0"/>
              <a:t>? </a:t>
            </a:r>
            <a:r>
              <a:rPr lang="en-US" sz="2400" dirty="0" smtClean="0">
                <a:solidFill>
                  <a:srgbClr val="FFFF00"/>
                </a:solidFill>
              </a:rPr>
              <a:t>(comparative analysis)</a:t>
            </a:r>
          </a:p>
          <a:p>
            <a:endParaRPr lang="en-US" sz="2400" dirty="0" smtClean="0"/>
          </a:p>
          <a:p>
            <a:r>
              <a:rPr lang="en-US" sz="2400" dirty="0"/>
              <a:t> RQ3: Can we define lifecycle stages of an app based on </a:t>
            </a:r>
            <a:r>
              <a:rPr lang="en-US" sz="2400" dirty="0" smtClean="0"/>
              <a:t>the topics </a:t>
            </a:r>
            <a:r>
              <a:rPr lang="en-US" sz="2400" dirty="0"/>
              <a:t>after the topic modeling process</a:t>
            </a:r>
            <a:r>
              <a:rPr lang="en-US" sz="2400" dirty="0" smtClean="0"/>
              <a:t>? </a:t>
            </a:r>
            <a:r>
              <a:rPr lang="en-US" sz="2400" dirty="0" smtClean="0">
                <a:solidFill>
                  <a:srgbClr val="FFFF00"/>
                </a:solidFill>
              </a:rPr>
              <a:t>(exploratory analysis)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023257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validity check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865414"/>
            <a:ext cx="11805557" cy="5829300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as the perplexity estimate value keeps on decreasing we start getting a clearer picture of the number of topics to select.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anything below the value of 500 is an excellent choice as we have figured out experimentally.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for the app </a:t>
            </a:r>
            <a:r>
              <a:rPr lang="en-US" sz="2800" b="1" dirty="0" err="1" smtClean="0"/>
              <a:t>bart</a:t>
            </a:r>
            <a:r>
              <a:rPr lang="en-US" sz="2800" b="1" dirty="0" smtClean="0"/>
              <a:t> 3 is an ideal number of topics.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so perplexity analysis is a better option to choose among the 2 because of 2 major reasons: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1) Accuracy  (since K means mostly points at 5)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2) ease of computation (also lesser lines of code)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0"/>
            <a:ext cx="10916782" cy="19050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similarity amongst the topics of the same app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758043"/>
            <a:ext cx="11707585" cy="4474029"/>
          </a:xfrm>
        </p:spPr>
        <p:txBody>
          <a:bodyPr>
            <a:noAutofit/>
          </a:bodyPr>
          <a:lstStyle/>
          <a:p>
            <a:r>
              <a:rPr lang="en-US" sz="2400" dirty="0" smtClean="0"/>
              <a:t>For this purpose we performed a comparative analysis between 2 more techniques:</a:t>
            </a:r>
          </a:p>
          <a:p>
            <a:endParaRPr lang="en-US" sz="2400" dirty="0" smtClean="0"/>
          </a:p>
          <a:p>
            <a:r>
              <a:rPr lang="en-US" sz="2400" dirty="0" smtClean="0"/>
              <a:t>1) Hierarchy analysis</a:t>
            </a:r>
          </a:p>
          <a:p>
            <a:r>
              <a:rPr lang="en-US" sz="2400" dirty="0" smtClean="0"/>
              <a:t>2) Network analysis </a:t>
            </a:r>
          </a:p>
          <a:p>
            <a:endParaRPr lang="en-US" sz="2400" dirty="0"/>
          </a:p>
          <a:p>
            <a:r>
              <a:rPr lang="en-US" sz="2400" dirty="0" smtClean="0"/>
              <a:t>In this case our main concern is how closely related the probabilities of each app are. Thus highlighting the intimacy between each topic of a particular app.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806"/>
            <a:ext cx="12458700" cy="418646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The Network graph and the hierarchy (</a:t>
            </a:r>
            <a:r>
              <a:rPr lang="en-US" b="1" u="sng" smtClean="0">
                <a:solidFill>
                  <a:schemeClr val="accent5"/>
                </a:solidFill>
              </a:rPr>
              <a:t>generated by python</a:t>
            </a:r>
            <a:r>
              <a:rPr lang="en-US" b="1" u="sng" dirty="0" smtClean="0">
                <a:solidFill>
                  <a:schemeClr val="accent5"/>
                </a:solidFill>
              </a:rPr>
              <a:t>)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669472"/>
            <a:ext cx="6074230" cy="592727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E8EDAF-2270-F142-99F9-7D281D691E0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43" y="669472"/>
            <a:ext cx="5758543" cy="59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5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2" y="250371"/>
            <a:ext cx="9905998" cy="957943"/>
          </a:xfrm>
        </p:spPr>
        <p:txBody>
          <a:bodyPr/>
          <a:lstStyle/>
          <a:p>
            <a:r>
              <a:rPr lang="en-US" b="1" u="sng" dirty="0" smtClean="0">
                <a:solidFill>
                  <a:srgbClr val="FFC000"/>
                </a:solidFill>
              </a:rPr>
              <a:t>RQ 3  (An exploratory analysis)</a:t>
            </a:r>
            <a:endParaRPr lang="en-US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FF00"/>
                </a:solidFill>
                <a:effectLst/>
              </a:rPr>
              <a:t>Can we </a:t>
            </a:r>
            <a:r>
              <a:rPr lang="en-US" sz="2800" b="1" dirty="0" smtClean="0">
                <a:solidFill>
                  <a:srgbClr val="FFFF00"/>
                </a:solidFill>
                <a:effectLst/>
              </a:rPr>
              <a:t>define the </a:t>
            </a:r>
            <a:r>
              <a:rPr lang="en-US" sz="2800" b="1" dirty="0">
                <a:solidFill>
                  <a:srgbClr val="FFFF00"/>
                </a:solidFill>
                <a:effectLst/>
              </a:rPr>
              <a:t>lifecycle stages of an app based on the topics after the topic modeling process?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E8EDAF-2270-F142-99F9-7D281D691E0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22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1234057" cy="93072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Similarity analysis between separate documents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077686"/>
            <a:ext cx="11838213" cy="5633356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/>
              <a:t>the previous analysis helped us in grouping similar topics of the same app.</a:t>
            </a:r>
          </a:p>
          <a:p>
            <a:pPr>
              <a:buFont typeface="Wingdings" charset="2"/>
              <a:buChar char="Ø"/>
            </a:pPr>
            <a:endParaRPr lang="en-US" sz="3200" dirty="0" smtClean="0"/>
          </a:p>
          <a:p>
            <a:pPr>
              <a:buFont typeface="Wingdings" charset="2"/>
              <a:buChar char="Ø"/>
            </a:pPr>
            <a:r>
              <a:rPr lang="en-US" sz="3200" dirty="0" smtClean="0"/>
              <a:t>But our main concern is to observe the similarities of 2 apps based on commit topics. </a:t>
            </a:r>
          </a:p>
          <a:p>
            <a:pPr lvl="1">
              <a:buFont typeface="Wingdings" charset="2"/>
              <a:buChar char="Ø"/>
            </a:pPr>
            <a:r>
              <a:rPr lang="en-US" sz="3000" dirty="0" smtClean="0"/>
              <a:t>For example app 1 and app 2 are similar for the commit topic 5.</a:t>
            </a:r>
          </a:p>
          <a:p>
            <a:pPr lvl="1">
              <a:buFont typeface="Wingdings" charset="2"/>
              <a:buChar char="Ø"/>
            </a:pPr>
            <a:endParaRPr lang="en-US" sz="3000" dirty="0" smtClean="0"/>
          </a:p>
          <a:p>
            <a:pPr>
              <a:buFont typeface="Wingdings" charset="2"/>
              <a:buChar char="Ø"/>
            </a:pPr>
            <a:r>
              <a:rPr lang="en-US" sz="3200" dirty="0" smtClean="0"/>
              <a:t>this would help us in grouping similar apps under the same topic. </a:t>
            </a:r>
          </a:p>
          <a:p>
            <a:pPr>
              <a:buFont typeface="Wingdings" charset="2"/>
              <a:buChar char="Ø"/>
            </a:pPr>
            <a:endParaRPr lang="en-US" sz="3200" dirty="0"/>
          </a:p>
          <a:p>
            <a:pPr>
              <a:buFont typeface="Wingdings" charset="2"/>
              <a:buChar char="Ø"/>
            </a:pPr>
            <a:r>
              <a:rPr lang="en-US" sz="3200" dirty="0" smtClean="0"/>
              <a:t>We can later check the results and model the similar apps under a particular life cycle stage of a software development lifecycle model.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27" y="348343"/>
            <a:ext cx="9905998" cy="9906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SIMILARITY ANALYSIS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69571"/>
            <a:ext cx="11527971" cy="4996545"/>
          </a:xfrm>
        </p:spPr>
        <p:txBody>
          <a:bodyPr/>
          <a:lstStyle/>
          <a:p>
            <a:r>
              <a:rPr lang="en-US" dirty="0" smtClean="0"/>
              <a:t>BETWEEN TWO DOCUMENTS: </a:t>
            </a:r>
          </a:p>
          <a:p>
            <a:endParaRPr lang="en-US" dirty="0" smtClean="0"/>
          </a:p>
          <a:p>
            <a:r>
              <a:rPr lang="en-US" dirty="0" smtClean="0"/>
              <a:t>SHOWS THE SIMILARITY BETWEEN TWO FULL DOCUMENTS. </a:t>
            </a:r>
          </a:p>
          <a:p>
            <a:endParaRPr lang="en-US" dirty="0" smtClean="0"/>
          </a:p>
          <a:p>
            <a:r>
              <a:rPr lang="en-US" dirty="0" smtClean="0"/>
              <a:t>HELPS US REALIZE THE RELEVANCE OF TWO APPS AND WOULD HELP US CATEGORIZE THEM.</a:t>
            </a:r>
          </a:p>
          <a:p>
            <a:endParaRPr lang="en-US" dirty="0" smtClean="0"/>
          </a:p>
          <a:p>
            <a:r>
              <a:rPr lang="en-US" sz="2400" b="1" u="sng" dirty="0" smtClean="0">
                <a:solidFill>
                  <a:schemeClr val="accent5"/>
                </a:solidFill>
              </a:rPr>
              <a:t>But what is more interesting is to figure out the similarity of apps in terms of commit topics instead of the whole document.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71" y="0"/>
            <a:ext cx="9905998" cy="1039586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5"/>
                </a:solidFill>
              </a:rPr>
              <a:t>analysis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271" y="1175657"/>
            <a:ext cx="10835140" cy="5323114"/>
          </a:xfrm>
        </p:spPr>
        <p:txBody>
          <a:bodyPr>
            <a:normAutofit lnSpcReduction="10000"/>
          </a:bodyPr>
          <a:lstStyle/>
          <a:p>
            <a:r>
              <a:rPr lang="is-IS" b="1" dirty="0" smtClean="0">
                <a:solidFill>
                  <a:schemeClr val="accent5"/>
                </a:solidFill>
              </a:rPr>
              <a:t>We compared the topics of two apps </a:t>
            </a:r>
            <a:r>
              <a:rPr lang="is-IS" b="1" dirty="0" smtClean="0">
                <a:solidFill>
                  <a:srgbClr val="FFFF00"/>
                </a:solidFill>
              </a:rPr>
              <a:t>batphone and bart :</a:t>
            </a:r>
            <a:r>
              <a:rPr lang="is-IS" b="1" dirty="0" smtClean="0">
                <a:solidFill>
                  <a:schemeClr val="accent5"/>
                </a:solidFill>
              </a:rPr>
              <a:t>both had 3 topics</a:t>
            </a:r>
          </a:p>
          <a:p>
            <a:r>
              <a:rPr lang="is-IS" b="1" dirty="0" smtClean="0">
                <a:solidFill>
                  <a:schemeClr val="accent5"/>
                </a:solidFill>
              </a:rPr>
              <a:t>our result was the following: </a:t>
            </a:r>
          </a:p>
          <a:p>
            <a:r>
              <a:rPr lang="is-IS" b="1" dirty="0" smtClean="0">
                <a:solidFill>
                  <a:srgbClr val="FFFF00"/>
                </a:solidFill>
              </a:rPr>
              <a:t>[(</a:t>
            </a:r>
            <a:r>
              <a:rPr lang="is-IS" b="1" dirty="0">
                <a:solidFill>
                  <a:srgbClr val="FFFF00"/>
                </a:solidFill>
              </a:rPr>
              <a:t>0, 0.18635691041580779), (1, 0.64397432426124468), (2, 0.16966876532294756</a:t>
            </a:r>
            <a:r>
              <a:rPr lang="is-IS" b="1" dirty="0" smtClean="0">
                <a:solidFill>
                  <a:srgbClr val="FFFF00"/>
                </a:solidFill>
              </a:rPr>
              <a:t>)] </a:t>
            </a:r>
          </a:p>
          <a:p>
            <a:endParaRPr lang="is-IS" b="1" dirty="0" smtClean="0">
              <a:solidFill>
                <a:schemeClr val="accent5"/>
              </a:solidFill>
            </a:endParaRPr>
          </a:p>
          <a:p>
            <a:r>
              <a:rPr lang="is-IS" b="1" dirty="0" smtClean="0">
                <a:solidFill>
                  <a:schemeClr val="accent5"/>
                </a:solidFill>
              </a:rPr>
              <a:t>we then set a threshold value of 0.5 for similar topics. Anything above 0.5 suggests that these two commit topics are similar for the two apps.</a:t>
            </a:r>
          </a:p>
          <a:p>
            <a:r>
              <a:rPr lang="is-IS" b="1" dirty="0" smtClean="0">
                <a:solidFill>
                  <a:schemeClr val="accent5"/>
                </a:solidFill>
              </a:rPr>
              <a:t>In this case topic 2 has a value of 0.644 (&gt;0.5) and thus we can say that the topic 2 is similar for both the apps.  </a:t>
            </a:r>
          </a:p>
          <a:p>
            <a:endParaRPr lang="is-IS" b="1" dirty="0" smtClean="0">
              <a:solidFill>
                <a:schemeClr val="accent5"/>
              </a:solidFill>
            </a:endParaRPr>
          </a:p>
          <a:p>
            <a:r>
              <a:rPr lang="is-IS" b="1" dirty="0" smtClean="0">
                <a:solidFill>
                  <a:schemeClr val="accent5"/>
                </a:solidFill>
              </a:rPr>
              <a:t>Similarly we conducted this experiment for 5 apps.</a:t>
            </a:r>
          </a:p>
          <a:p>
            <a:r>
              <a:rPr lang="is-IS" b="1" dirty="0" smtClean="0">
                <a:solidFill>
                  <a:schemeClr val="accent5"/>
                </a:solidFill>
              </a:rPr>
              <a:t>for better similarity analysis we choose a minimum of 5 topics to clearly see which life cycle stage these apps belong to.</a:t>
            </a:r>
          </a:p>
          <a:p>
            <a:r>
              <a:rPr lang="is-IS" b="1" dirty="0" smtClean="0">
                <a:solidFill>
                  <a:schemeClr val="accent5"/>
                </a:solidFill>
              </a:rPr>
              <a:t>So each of of the apps we compare have 5 topics. </a:t>
            </a:r>
          </a:p>
          <a:p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8" y="114300"/>
            <a:ext cx="11816443" cy="653143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rgbClr val="FFFF00"/>
                </a:solidFill>
              </a:rPr>
              <a:t>a table that shows apps which share similar topics</a:t>
            </a:r>
            <a:endParaRPr lang="en-US" sz="2000" b="1" u="sng" dirty="0">
              <a:solidFill>
                <a:srgbClr val="FFFF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15712"/>
              </p:ext>
            </p:extLst>
          </p:nvPr>
        </p:nvGraphicFramePr>
        <p:xfrm>
          <a:off x="163286" y="979714"/>
          <a:ext cx="11838215" cy="564968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73036"/>
                <a:gridCol w="1973036"/>
                <a:gridCol w="1973036"/>
                <a:gridCol w="1973036"/>
                <a:gridCol w="2316421"/>
                <a:gridCol w="1629650"/>
              </a:tblGrid>
              <a:tr h="6369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Campyre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WifiFixer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Zxing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KindMind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r>
                        <a:rPr lang="en-US" dirty="0" smtClean="0"/>
                        <a:t>BART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Campyre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WifiFixer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Topic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Topic 0</a:t>
                      </a:r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Zxing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0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KindMind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0</a:t>
                      </a:r>
                    </a:p>
                    <a:p>
                      <a:r>
                        <a:rPr lang="en-US" dirty="0" smtClean="0"/>
                        <a:t>Topic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0</a:t>
                      </a:r>
                    </a:p>
                    <a:p>
                      <a:r>
                        <a:rPr lang="en-US" dirty="0" smtClean="0"/>
                        <a:t>Topic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0</a:t>
                      </a:r>
                    </a:p>
                    <a:p>
                      <a:r>
                        <a:rPr lang="en-US" dirty="0" smtClean="0"/>
                        <a:t>Topic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0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88" y="119743"/>
            <a:ext cx="12192000" cy="1823357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Labeling the topics : </a:t>
            </a:r>
            <a:r>
              <a:rPr lang="en-US" b="1" dirty="0" smtClean="0">
                <a:solidFill>
                  <a:srgbClr val="FFC000"/>
                </a:solidFill>
              </a:rPr>
              <a:t>WE labeled the topics based on </a:t>
            </a:r>
            <a:r>
              <a:rPr lang="en-US" b="1" dirty="0" smtClean="0">
                <a:solidFill>
                  <a:srgbClr val="FFFF00"/>
                </a:solidFill>
              </a:rPr>
              <a:t>the term probabilities and the commit files</a:t>
            </a:r>
            <a:r>
              <a:rPr lang="en-US" b="1" dirty="0" smtClean="0">
                <a:solidFill>
                  <a:srgbClr val="FFC000"/>
                </a:solidFill>
              </a:rPr>
              <a:t> to get a sensible label .  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This would later help us understand which life cycle stage (if any)  the app belongs to. </a:t>
            </a:r>
            <a:endParaRPr lang="en-US" b="1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744016"/>
              </p:ext>
            </p:extLst>
          </p:nvPr>
        </p:nvGraphicFramePr>
        <p:xfrm>
          <a:off x="81643" y="2547255"/>
          <a:ext cx="3837214" cy="3952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9204"/>
                <a:gridCol w="1985547"/>
                <a:gridCol w="1092463"/>
              </a:tblGrid>
              <a:tr h="7222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TERMS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LABELS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67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translation, Russian, update, fixed, strings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Push requests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67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last, beta, French, commit, fix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Revisions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67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Issue, fix, bug, reverted, changed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Bug fix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67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Added, version, setup, sipdroid, initial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Version control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9608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fix, issue, beta, small, support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Issue handling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40034"/>
              </p:ext>
            </p:extLst>
          </p:nvPr>
        </p:nvGraphicFramePr>
        <p:xfrm>
          <a:off x="4016829" y="2547256"/>
          <a:ext cx="4098471" cy="3952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895"/>
                <a:gridCol w="2120733"/>
                <a:gridCol w="1166843"/>
              </a:tblGrid>
              <a:tr h="5379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TERMS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LABELS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924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service, display, begin, route, main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Initial plan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916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service, remove, route, add, visual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Implementation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icon, notification, timer, reminder, time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Push Notifications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8453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 err="1">
                          <a:effectLst/>
                        </a:rPr>
                        <a:t>onresume</a:t>
                      </a:r>
                      <a:r>
                        <a:rPr lang="en-US" sz="1400" dirty="0">
                          <a:effectLst/>
                        </a:rPr>
                        <a:t>, initial, </a:t>
                      </a:r>
                      <a:r>
                        <a:rPr lang="en-US" sz="1400" dirty="0" err="1">
                          <a:effectLst/>
                        </a:rPr>
                        <a:t>routeresponse</a:t>
                      </a:r>
                      <a:r>
                        <a:rPr lang="en-US" sz="1400" dirty="0">
                          <a:effectLst/>
                        </a:rPr>
                        <a:t>, use, special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Analyze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8453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merge, improved, handling, service, tweaks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Bug Handling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4284"/>
              </p:ext>
            </p:extLst>
          </p:nvPr>
        </p:nvGraphicFramePr>
        <p:xfrm>
          <a:off x="8164286" y="2547255"/>
          <a:ext cx="3902529" cy="40071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8700"/>
                <a:gridCol w="1762770"/>
                <a:gridCol w="1111059"/>
              </a:tblGrid>
              <a:tr h="4553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TERMS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LABELS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7457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Topic</a:t>
                      </a:r>
                      <a:r>
                        <a:rPr lang="en-US" sz="1400" baseline="0" dirty="0" smtClean="0">
                          <a:effectLst/>
                        </a:rPr>
                        <a:t>  </a:t>
                      </a:r>
                      <a:r>
                        <a:rPr lang="en-US" sz="1400" dirty="0" smtClean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room, screen, android, files, </a:t>
                      </a:r>
                      <a:r>
                        <a:rPr lang="en-US" sz="1400" dirty="0" err="1">
                          <a:effectLst/>
                        </a:rPr>
                        <a:t>roomlist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Monitoring logs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08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moved, </a:t>
                      </a:r>
                      <a:r>
                        <a:rPr lang="en-US" sz="1400" dirty="0" err="1">
                          <a:effectLst/>
                        </a:rPr>
                        <a:t>asynctask</a:t>
                      </a:r>
                      <a:r>
                        <a:rPr lang="en-US" sz="1400" dirty="0">
                          <a:effectLst/>
                        </a:rPr>
                        <a:t>, speaking, room, join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synchronization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08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login, added, </a:t>
                      </a:r>
                      <a:r>
                        <a:rPr lang="en-US" sz="1400" dirty="0" err="1">
                          <a:effectLst/>
                        </a:rPr>
                        <a:t>roomlist</a:t>
                      </a:r>
                      <a:r>
                        <a:rPr lang="en-US" sz="1400" dirty="0">
                          <a:effectLst/>
                        </a:rPr>
                        <a:t>, comments, room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Login information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08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renamed, whitespace, campfire, removed, added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Modifications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508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Topic </a:t>
                      </a:r>
                      <a:r>
                        <a:rPr lang="en-US" sz="1400" dirty="0" smtClean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>
                          <a:effectLst/>
                        </a:rPr>
                        <a:t>readme, updated, added, moved, room</a:t>
                      </a:r>
                      <a:endParaRPr lang="en-US" sz="140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Implementation</a:t>
                      </a:r>
                      <a:endParaRPr lang="en-US" sz="1400" dirty="0">
                        <a:effectLst/>
                        <a:latin typeface="Cambria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39762" y="1943100"/>
            <a:ext cx="184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smtClean="0">
                <a:solidFill>
                  <a:srgbClr val="FFFF00"/>
                </a:solidFill>
              </a:rPr>
              <a:t>BATPHONE</a:t>
            </a:r>
            <a:endParaRPr lang="en-US" b="1" i="1" u="sng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9186" y="1943100"/>
            <a:ext cx="184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</a:rPr>
              <a:t>BART</a:t>
            </a:r>
            <a:endParaRPr lang="en-US" b="1" i="1" u="sng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07778" y="1943100"/>
            <a:ext cx="184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</a:rPr>
              <a:t>CAMPYRE</a:t>
            </a:r>
            <a:endParaRPr lang="en-US" b="1" i="1" u="sng" dirty="0">
              <a:solidFill>
                <a:srgbClr val="FFFF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56" y="283028"/>
            <a:ext cx="9905998" cy="664029"/>
          </a:xfrm>
        </p:spPr>
        <p:txBody>
          <a:bodyPr/>
          <a:lstStyle/>
          <a:p>
            <a:r>
              <a:rPr lang="en-US" smtClean="0"/>
              <a:t>THE PREVIOUS TABLE WITH LABELLED TOPICS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68714"/>
              </p:ext>
            </p:extLst>
          </p:nvPr>
        </p:nvGraphicFramePr>
        <p:xfrm>
          <a:off x="163286" y="979714"/>
          <a:ext cx="11838215" cy="564968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73036"/>
                <a:gridCol w="1973036"/>
                <a:gridCol w="1973036"/>
                <a:gridCol w="1973036"/>
                <a:gridCol w="2316421"/>
                <a:gridCol w="1629650"/>
              </a:tblGrid>
              <a:tr h="6369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Campyre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WifiFixer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Zxing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KindMind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r>
                        <a:rPr lang="en-US" dirty="0" smtClean="0"/>
                        <a:t>BART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 Fixing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Campyre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WifiFixer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Bug Fixing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 Fixing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 Fixing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 Fixing</a:t>
                      </a:r>
                      <a:endParaRPr lang="en-US" baseline="0" dirty="0" smtClean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Zxing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 Fixing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Release</a:t>
                      </a:r>
                      <a:r>
                        <a:rPr lang="en-US" baseline="0" dirty="0" smtClean="0"/>
                        <a:t> Rollback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 Changes</a:t>
                      </a:r>
                      <a:endParaRPr lang="en-US" dirty="0"/>
                    </a:p>
                  </a:txBody>
                  <a:tcPr/>
                </a:tc>
              </a:tr>
              <a:tr h="1002538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KindMind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</a:t>
                      </a:r>
                      <a:r>
                        <a:rPr lang="en-US" baseline="0" dirty="0" smtClean="0"/>
                        <a:t> Fixing</a:t>
                      </a:r>
                    </a:p>
                    <a:p>
                      <a:r>
                        <a:rPr lang="en-US" baseline="0" dirty="0" smtClean="0"/>
                        <a:t>Modifications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</a:t>
                      </a:r>
                      <a:r>
                        <a:rPr lang="en-US" baseline="0" dirty="0" smtClean="0"/>
                        <a:t> Fixing</a:t>
                      </a:r>
                    </a:p>
                    <a:p>
                      <a:r>
                        <a:rPr lang="en-US" baseline="0" dirty="0" smtClean="0"/>
                        <a:t>Modifications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</a:t>
                      </a:r>
                      <a:r>
                        <a:rPr lang="en-US" baseline="0" dirty="0" smtClean="0"/>
                        <a:t> Fixing</a:t>
                      </a:r>
                    </a:p>
                    <a:p>
                      <a:r>
                        <a:rPr lang="en-US" baseline="0" dirty="0" smtClean="0"/>
                        <a:t>Modifications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Bug</a:t>
                      </a:r>
                      <a:r>
                        <a:rPr lang="en-US" baseline="0" dirty="0" smtClean="0"/>
                        <a:t> Fixing</a:t>
                      </a:r>
                    </a:p>
                    <a:p>
                      <a:r>
                        <a:rPr lang="en-US" baseline="0" dirty="0" smtClean="0"/>
                        <a:t>Modifications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------------------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2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5334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analysis design sheet</a:t>
            </a:r>
            <a:endParaRPr lang="en-US" b="1" u="sng" dirty="0">
              <a:solidFill>
                <a:srgbClr val="FFC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344" y="727365"/>
            <a:ext cx="8856515" cy="58951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5998" cy="974271"/>
          </a:xfrm>
        </p:spPr>
        <p:txBody>
          <a:bodyPr/>
          <a:lstStyle/>
          <a:p>
            <a:r>
              <a:rPr lang="en-US" smtClean="0"/>
              <a:t>Life cycle modelling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651" y="653143"/>
            <a:ext cx="5299364" cy="9470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53" y="653143"/>
            <a:ext cx="5299364" cy="978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65" y="4114800"/>
            <a:ext cx="650223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4071" y="35596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BART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9497" y="6329653"/>
            <a:ext cx="133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KINDMIND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7500" y="1114425"/>
            <a:ext cx="19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5"/>
                </a:solidFill>
              </a:rPr>
              <a:t>BATPHONE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79" y="4226378"/>
            <a:ext cx="5299364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75860" y="6514319"/>
            <a:ext cx="126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ZXING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8" y="0"/>
            <a:ext cx="11464051" cy="63404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3869" y="63404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40724" y="6395686"/>
            <a:ext cx="260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Generated </a:t>
            </a:r>
            <a:r>
              <a:rPr lang="en-US" dirty="0" smtClean="0"/>
              <a:t>by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84" y="168728"/>
            <a:ext cx="9905998" cy="827314"/>
          </a:xfrm>
        </p:spPr>
        <p:txBody>
          <a:bodyPr/>
          <a:lstStyle/>
          <a:p>
            <a:r>
              <a:rPr lang="en-US" b="1" u="sng" dirty="0" smtClean="0">
                <a:solidFill>
                  <a:srgbClr val="FFFF00"/>
                </a:solidFill>
              </a:rPr>
              <a:t>References</a:t>
            </a:r>
            <a:endParaRPr lang="en-US" b="1" u="sng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996042"/>
            <a:ext cx="10940143" cy="5502729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[1]</a:t>
            </a:r>
            <a:r>
              <a:rPr lang="en-US" dirty="0" err="1" smtClean="0">
                <a:effectLst/>
              </a:rPr>
              <a:t>Panichella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Annibale</a:t>
            </a:r>
            <a:r>
              <a:rPr lang="en-US" dirty="0">
                <a:effectLst/>
              </a:rPr>
              <a:t>, et al. "How to effectively use topic models for software engineering tasks? an approach based on genetic algorithms." </a:t>
            </a:r>
            <a:r>
              <a:rPr lang="en-US" i="1" dirty="0">
                <a:effectLst/>
              </a:rPr>
              <a:t>Proceedings of the 2013 International Conference on Software Engineering</a:t>
            </a:r>
            <a:r>
              <a:rPr lang="en-US" dirty="0">
                <a:effectLst/>
              </a:rPr>
              <a:t>. IEEE Press, 2013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smtClean="0">
                <a:effectLst/>
              </a:rPr>
              <a:t>[2]A</a:t>
            </a:r>
            <a:r>
              <a:rPr lang="en-US" dirty="0">
                <a:effectLst/>
              </a:rPr>
              <a:t>. De Lucia, M. Di Penta, R. </a:t>
            </a:r>
            <a:r>
              <a:rPr lang="en-US" dirty="0" err="1">
                <a:effectLst/>
              </a:rPr>
              <a:t>Oliveto</a:t>
            </a:r>
            <a:r>
              <a:rPr lang="en-US" dirty="0">
                <a:effectLst/>
              </a:rPr>
              <a:t>, A. </a:t>
            </a:r>
            <a:r>
              <a:rPr lang="en-US" dirty="0" err="1">
                <a:effectLst/>
              </a:rPr>
              <a:t>Panichella</a:t>
            </a:r>
            <a:r>
              <a:rPr lang="en-US" dirty="0">
                <a:effectLst/>
              </a:rPr>
              <a:t>, and S. </a:t>
            </a:r>
            <a:r>
              <a:rPr lang="en-US" dirty="0" err="1">
                <a:effectLst/>
              </a:rPr>
              <a:t>Panichella</a:t>
            </a:r>
            <a:r>
              <a:rPr lang="en-US" dirty="0">
                <a:effectLst/>
              </a:rPr>
              <a:t>, “Using </a:t>
            </a:r>
            <a:r>
              <a:rPr lang="en-US" dirty="0" err="1">
                <a:effectLst/>
              </a:rPr>
              <a:t>ir</a:t>
            </a:r>
            <a:r>
              <a:rPr lang="en-US" dirty="0">
                <a:effectLst/>
              </a:rPr>
              <a:t> methods for labeling source code artifacts: Is it worthwhile?” in IEEE 20th International Conference on Program Comprehension (ICPC’12), Passau, Germany, June 11-13, 2012, pp. 193–202</a:t>
            </a:r>
            <a:r>
              <a:rPr lang="en-US" dirty="0" smtClean="0">
                <a:effectLst/>
              </a:rPr>
              <a:t>.</a:t>
            </a:r>
          </a:p>
          <a:p>
            <a:pPr lvl="0"/>
            <a:r>
              <a:rPr lang="en-US" dirty="0" smtClean="0">
                <a:effectLst/>
              </a:rPr>
              <a:t>[3] </a:t>
            </a:r>
            <a:r>
              <a:rPr lang="en-US" u="sng" dirty="0">
                <a:effectLst/>
                <a:hlinkClick r:id="rId3"/>
              </a:rPr>
              <a:t>http://</a:t>
            </a:r>
            <a:r>
              <a:rPr lang="en-US" u="sng" dirty="0" smtClean="0">
                <a:effectLst/>
                <a:hlinkClick r:id="rId3"/>
              </a:rPr>
              <a:t>scikitlearn.org/stable/modules/generated/sklearn.cluster.KMeans.html</a:t>
            </a:r>
            <a:endParaRPr lang="en-US" u="sng" dirty="0" smtClean="0">
              <a:effectLst/>
            </a:endParaRPr>
          </a:p>
          <a:p>
            <a:r>
              <a:rPr lang="en-US" u="sng" dirty="0" smtClean="0">
                <a:effectLst/>
              </a:rPr>
              <a:t>[4] </a:t>
            </a:r>
            <a:r>
              <a:rPr lang="en-US" dirty="0" err="1"/>
              <a:t>Hindle</a:t>
            </a:r>
            <a:r>
              <a:rPr lang="en-US" dirty="0"/>
              <a:t>, Abram, Daniel M. German, and </a:t>
            </a:r>
            <a:r>
              <a:rPr lang="en-US" dirty="0" err="1"/>
              <a:t>Ric</a:t>
            </a:r>
            <a:r>
              <a:rPr lang="en-US" dirty="0"/>
              <a:t> Holt. "What </a:t>
            </a:r>
            <a:r>
              <a:rPr lang="en-US" dirty="0" smtClean="0"/>
              <a:t>do large </a:t>
            </a:r>
            <a:r>
              <a:rPr lang="en-US" dirty="0"/>
              <a:t>commits tell us?: a taxonomical study of </a:t>
            </a:r>
            <a:r>
              <a:rPr lang="en-US" dirty="0" smtClean="0"/>
              <a:t>large commits</a:t>
            </a:r>
            <a:r>
              <a:rPr lang="en-US" dirty="0"/>
              <a:t>." Proceedings of the 2008 international </a:t>
            </a:r>
            <a:r>
              <a:rPr lang="en-US" dirty="0" smtClean="0"/>
              <a:t>working conference </a:t>
            </a:r>
            <a:r>
              <a:rPr lang="en-US" dirty="0"/>
              <a:t>on Mining software repositories. ACM, 2008</a:t>
            </a:r>
            <a:r>
              <a:rPr lang="en-US" dirty="0" smtClean="0"/>
              <a:t>.</a:t>
            </a:r>
          </a:p>
          <a:p>
            <a:r>
              <a:rPr lang="en-US" dirty="0" smtClean="0"/>
              <a:t>[5] </a:t>
            </a:r>
            <a:r>
              <a:rPr lang="en-US" dirty="0"/>
              <a:t>http://</a:t>
            </a:r>
            <a:r>
              <a:rPr lang="en-US" dirty="0" err="1"/>
              <a:t>www.nltk.org</a:t>
            </a:r>
            <a:r>
              <a:rPr lang="en-US" dirty="0"/>
              <a:t>/book/ch02.html</a:t>
            </a:r>
            <a:endParaRPr lang="en-US" dirty="0" smtClean="0"/>
          </a:p>
          <a:p>
            <a:r>
              <a:rPr lang="en-US" dirty="0" smtClean="0">
                <a:effectLst/>
              </a:rPr>
              <a:t>[6] </a:t>
            </a:r>
            <a:r>
              <a:rPr lang="en-US" dirty="0"/>
              <a:t>Dr. </a:t>
            </a:r>
            <a:r>
              <a:rPr lang="en-US" dirty="0" err="1"/>
              <a:t>Drrpshikha</a:t>
            </a:r>
            <a:r>
              <a:rPr lang="en-US" dirty="0"/>
              <a:t> </a:t>
            </a:r>
            <a:r>
              <a:rPr lang="en-US" dirty="0" err="1"/>
              <a:t>Jamwal</a:t>
            </a:r>
            <a:r>
              <a:rPr lang="en-US" dirty="0"/>
              <a:t> “Analysis of software </a:t>
            </a:r>
            <a:r>
              <a:rPr lang="en-US" dirty="0" smtClean="0"/>
              <a:t>Development </a:t>
            </a:r>
            <a:r>
              <a:rPr lang="cs-CZ" dirty="0" err="1" smtClean="0"/>
              <a:t>Models</a:t>
            </a:r>
            <a:r>
              <a:rPr lang="cs-CZ" dirty="0"/>
              <a:t>”, ISSN: 2229-4333 (</a:t>
            </a:r>
            <a:r>
              <a:rPr lang="cs-CZ" dirty="0" err="1"/>
              <a:t>print</a:t>
            </a:r>
            <a:r>
              <a:rPr lang="cs-CZ" dirty="0"/>
              <a:t>), ISSN:09768491 (online</a:t>
            </a:r>
            <a:r>
              <a:rPr lang="cs-CZ" dirty="0" smtClean="0"/>
              <a:t>), vol</a:t>
            </a:r>
            <a:r>
              <a:rPr lang="cs-CZ" dirty="0"/>
              <a:t>. 1ISSUE 2, </a:t>
            </a:r>
            <a:r>
              <a:rPr lang="cs-CZ" dirty="0" err="1"/>
              <a:t>December</a:t>
            </a:r>
            <a:r>
              <a:rPr lang="cs-CZ" dirty="0"/>
              <a:t> 2010.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813" y="1453244"/>
            <a:ext cx="4916487" cy="4229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smtClean="0">
                <a:solidFill>
                  <a:srgbClr val="FFC000"/>
                </a:solidFill>
              </a:rPr>
              <a:t>THANK YOU!! 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18635"/>
              </p:ext>
            </p:extLst>
          </p:nvPr>
        </p:nvGraphicFramePr>
        <p:xfrm>
          <a:off x="146957" y="130627"/>
          <a:ext cx="11903529" cy="47679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560"/>
                <a:gridCol w="5667398"/>
                <a:gridCol w="2695868"/>
                <a:gridCol w="2997794"/>
                <a:gridCol w="78909"/>
              </a:tblGrid>
              <a:tr h="325962">
                <a:tc rowSpan="2"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 gridSpan="4"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b="1" spc="-5" dirty="0">
                          <a:effectLst/>
                        </a:rPr>
                        <a:t>Our dataset sample</a:t>
                      </a:r>
                      <a:endParaRPr lang="en-US" sz="1400" b="1" spc="-5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9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</a:rPr>
                        <a:t>Commit id</a:t>
                      </a:r>
                      <a:endParaRPr lang="en-US" sz="1400" spc="-5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Commit Date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Commit message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0" marR="0" marT="0" marB="0" anchor="ctr"/>
                </a:tc>
              </a:tr>
              <a:tr h="933438"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</a:rPr>
                        <a:t> </a:t>
                      </a:r>
                      <a:endParaRPr lang="en-US" sz="1400" spc="-5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nl-NL" sz="1400" spc="-5">
                          <a:effectLst/>
                        </a:rPr>
                        <a:t>95901b8b60cb29c6c9d3cffdb7150cb65e34389e</a:t>
                      </a:r>
                      <a:endParaRPr lang="en-US" sz="1400" spc="-5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is-IS" sz="1400" spc="-5">
                          <a:effectLst/>
                        </a:rPr>
                        <a:t>2012-03-14 18:09:51-07:00</a:t>
                      </a:r>
                      <a:endParaRPr lang="en-US" sz="1400" spc="-5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x-none" sz="1400" spc="-5">
                          <a:effectLst/>
                        </a:rPr>
                        <a:t>initial commit</a:t>
                      </a:r>
                      <a:endParaRPr lang="en-US" sz="1400" spc="-5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0" marR="0" marT="0" marB="0" anchor="ctr"/>
                </a:tc>
              </a:tr>
              <a:tr h="933438"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is-IS" sz="1400" spc="-5" dirty="0">
                          <a:effectLst/>
                        </a:rPr>
                        <a:t>fbae248ff3262162204cfdba784f242d9e2c68bc</a:t>
                      </a:r>
                      <a:endParaRPr lang="en-US" sz="1400" spc="-5" dirty="0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</a:rPr>
                        <a:t> </a:t>
                      </a:r>
                      <a:endParaRPr lang="en-US" sz="1400" spc="-5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is-IS" sz="1400" spc="-5">
                          <a:effectLst/>
                        </a:rPr>
                        <a:t>2012-03-15 20:47:21-07:00</a:t>
                      </a:r>
                      <a:endParaRPr lang="en-US" sz="1400" spc="-5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clipping bugfix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0" marR="0" marT="0" marB="0" anchor="ctr"/>
                </a:tc>
              </a:tr>
              <a:tr h="933438"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x-none" sz="1400" spc="-5">
                          <a:effectLst/>
                        </a:rPr>
                        <a:t>f8fce7d26fbdab6d52db4cf6082c4ed9ab424a50</a:t>
                      </a:r>
                      <a:endParaRPr lang="en-US" sz="1400" spc="-5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is-IS" sz="1400" spc="-5" dirty="0">
                          <a:effectLst/>
                        </a:rPr>
                        <a:t>2012-03-15 21:43:31-07:00</a:t>
                      </a:r>
                      <a:endParaRPr lang="en-US" sz="1400" spc="-5" dirty="0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</a:rPr>
                        <a:t> </a:t>
                      </a:r>
                      <a:endParaRPr lang="en-US" sz="1400" spc="-5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condense train display by destination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0" marR="0" marT="0" marB="0" anchor="ctr"/>
                </a:tc>
              </a:tr>
              <a:tr h="1182356"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nl-NL" sz="1400" spc="-5" dirty="0">
                          <a:effectLst/>
                        </a:rPr>
                        <a:t>d9188b723c557e61f6a4410bef27a5c5eaa85bd5</a:t>
                      </a:r>
                      <a:endParaRPr lang="en-US" sz="1400" spc="-5" dirty="0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 dirty="0">
                          <a:effectLst/>
                        </a:rPr>
                        <a:t> </a:t>
                      </a:r>
                      <a:endParaRPr lang="en-US" sz="1400" spc="-5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is-IS" sz="1400" spc="-5">
                          <a:effectLst/>
                        </a:rPr>
                        <a:t>2012-03-25 21:57:53-07:00</a:t>
                      </a:r>
                      <a:endParaRPr lang="en-US" sz="1400" spc="-5">
                        <a:effectLst/>
                      </a:endParaRPr>
                    </a:p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 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indent="182880" algn="just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400" spc="-5">
                          <a:effectLst/>
                        </a:rPr>
                        <a:t>Merge pull request #1 from Miserlou/master Icon v1</a:t>
                      </a:r>
                      <a:endParaRPr lang="en-US" sz="1400" spc="-5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52426" marR="524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8471" y="5143497"/>
            <a:ext cx="11903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/>
              <a:t> </a:t>
            </a:r>
            <a:r>
              <a:rPr lang="en-US" sz="2000" dirty="0"/>
              <a:t>We collected a data set of approximately </a:t>
            </a:r>
            <a:r>
              <a:rPr lang="en-US" sz="2000" dirty="0">
                <a:solidFill>
                  <a:srgbClr val="FFC000"/>
                </a:solidFill>
              </a:rPr>
              <a:t>1400 </a:t>
            </a:r>
            <a:r>
              <a:rPr lang="en-US" sz="2000" dirty="0" smtClean="0">
                <a:solidFill>
                  <a:srgbClr val="FFC000"/>
                </a:solidFill>
              </a:rPr>
              <a:t>android </a:t>
            </a:r>
            <a:r>
              <a:rPr lang="en-US" sz="2000" dirty="0" smtClean="0"/>
              <a:t>applications</a:t>
            </a:r>
            <a:r>
              <a:rPr lang="en-US" sz="2000" dirty="0"/>
              <a:t>. </a:t>
            </a:r>
            <a:endParaRPr lang="en-US" sz="2000" dirty="0" smtClean="0"/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Each had </a:t>
            </a:r>
            <a:r>
              <a:rPr lang="en-US" sz="2000" dirty="0"/>
              <a:t>a varied number </a:t>
            </a:r>
            <a:r>
              <a:rPr lang="en-US" sz="2000" dirty="0" smtClean="0"/>
              <a:t>of commit </a:t>
            </a:r>
            <a:r>
              <a:rPr lang="en-US" sz="2000" dirty="0"/>
              <a:t>messages </a:t>
            </a:r>
            <a:r>
              <a:rPr lang="en-US" sz="2000" dirty="0" smtClean="0"/>
              <a:t>(a </a:t>
            </a:r>
            <a:r>
              <a:rPr lang="en-US" sz="2000" dirty="0"/>
              <a:t>total of </a:t>
            </a:r>
            <a:r>
              <a:rPr lang="en-US" sz="2000" dirty="0">
                <a:solidFill>
                  <a:srgbClr val="FFC000"/>
                </a:solidFill>
              </a:rPr>
              <a:t>approximately 5000</a:t>
            </a:r>
            <a:r>
              <a:rPr lang="en-US" sz="2000" dirty="0" smtClean="0"/>
              <a:t>.) 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These were present inside </a:t>
            </a:r>
            <a:r>
              <a:rPr lang="en-US" sz="2000" dirty="0"/>
              <a:t>raw csv files and in order to </a:t>
            </a:r>
            <a:r>
              <a:rPr lang="en-US" sz="2000" dirty="0" smtClean="0"/>
              <a:t>analyze it we had </a:t>
            </a:r>
            <a:r>
              <a:rPr lang="en-US" sz="2000" dirty="0"/>
              <a:t>to create a text </a:t>
            </a:r>
            <a:r>
              <a:rPr lang="en-US" sz="2000" dirty="0">
                <a:solidFill>
                  <a:srgbClr val="FFC000"/>
                </a:solidFill>
              </a:rPr>
              <a:t>corpus</a:t>
            </a:r>
            <a:r>
              <a:rPr lang="en-US" sz="2000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48" y="146958"/>
            <a:ext cx="12192000" cy="500743"/>
          </a:xfrm>
        </p:spPr>
        <p:txBody>
          <a:bodyPr>
            <a:noAutofit/>
          </a:bodyPr>
          <a:lstStyle/>
          <a:p>
            <a:r>
              <a:rPr lang="en-US" sz="2400" dirty="0"/>
              <a:t> </a:t>
            </a:r>
            <a:r>
              <a:rPr lang="en-US" sz="2400" b="1" u="sng" dirty="0">
                <a:solidFill>
                  <a:srgbClr val="FFC000"/>
                </a:solidFill>
              </a:rPr>
              <a:t>Commit information extracted from </a:t>
            </a:r>
            <a:r>
              <a:rPr lang="en-US" sz="2400" b="1" u="sng" dirty="0" smtClean="0">
                <a:solidFill>
                  <a:srgbClr val="FFC000"/>
                </a:solidFill>
              </a:rPr>
              <a:t>the dataset </a:t>
            </a:r>
            <a:endParaRPr lang="en-US" sz="2400" b="1" u="sng" dirty="0">
              <a:solidFill>
                <a:srgbClr val="FFC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313041"/>
              </p:ext>
            </p:extLst>
          </p:nvPr>
        </p:nvGraphicFramePr>
        <p:xfrm>
          <a:off x="147634" y="815975"/>
          <a:ext cx="11886522" cy="582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261"/>
                <a:gridCol w="5943261"/>
              </a:tblGrid>
              <a:tr h="1165951">
                <a:tc>
                  <a:txBody>
                    <a:bodyPr/>
                    <a:lstStyle/>
                    <a:p>
                      <a:r>
                        <a:rPr lang="en-US" dirty="0" smtClean="0"/>
                        <a:t>Commit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1165951">
                <a:tc>
                  <a:txBody>
                    <a:bodyPr/>
                    <a:lstStyle/>
                    <a:p>
                      <a:r>
                        <a:rPr lang="en-US" dirty="0" smtClean="0"/>
                        <a:t>1.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unique identifier for</a:t>
                      </a:r>
                      <a:r>
                        <a:rPr lang="en-US" baseline="0" dirty="0" smtClean="0"/>
                        <a:t> the commit </a:t>
                      </a:r>
                      <a:endParaRPr lang="en-US" dirty="0"/>
                    </a:p>
                  </a:txBody>
                  <a:tcPr/>
                </a:tc>
              </a:tr>
              <a:tr h="1165951">
                <a:tc>
                  <a:txBody>
                    <a:bodyPr/>
                    <a:lstStyle/>
                    <a:p>
                      <a:r>
                        <a:rPr lang="en-US" dirty="0" smtClean="0"/>
                        <a:t>2. Commit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date on which</a:t>
                      </a:r>
                      <a:r>
                        <a:rPr lang="en-US" baseline="0" dirty="0" smtClean="0"/>
                        <a:t> this commit happened</a:t>
                      </a:r>
                      <a:endParaRPr lang="en-US" dirty="0"/>
                    </a:p>
                  </a:txBody>
                  <a:tcPr/>
                </a:tc>
              </a:tr>
              <a:tr h="1165951">
                <a:tc>
                  <a:txBody>
                    <a:bodyPr/>
                    <a:lstStyle/>
                    <a:p>
                      <a:r>
                        <a:rPr lang="en-US" dirty="0" smtClean="0"/>
                        <a:t>3. Commit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time when this commit</a:t>
                      </a:r>
                      <a:r>
                        <a:rPr lang="en-US" baseline="0" dirty="0" smtClean="0"/>
                        <a:t> happened</a:t>
                      </a:r>
                      <a:endParaRPr lang="en-US" dirty="0"/>
                    </a:p>
                  </a:txBody>
                  <a:tcPr/>
                </a:tc>
              </a:tr>
              <a:tr h="1165951">
                <a:tc>
                  <a:txBody>
                    <a:bodyPr/>
                    <a:lstStyle/>
                    <a:p>
                      <a:r>
                        <a:rPr lang="en-US" dirty="0" smtClean="0"/>
                        <a:t>4. Commit 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comment</a:t>
                      </a:r>
                      <a:r>
                        <a:rPr lang="en-US" baseline="0" dirty="0" smtClean="0"/>
                        <a:t> written when the commit is made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6" y="283028"/>
            <a:ext cx="11315700" cy="12355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RQ1: How </a:t>
            </a:r>
            <a:r>
              <a:rPr lang="en-US" b="1" dirty="0">
                <a:solidFill>
                  <a:srgbClr val="FFC000"/>
                </a:solidFill>
              </a:rPr>
              <a:t>can we </a:t>
            </a:r>
            <a:r>
              <a:rPr lang="en-US" b="1" dirty="0" smtClean="0">
                <a:solidFill>
                  <a:srgbClr val="FFC000"/>
                </a:solidFill>
              </a:rPr>
              <a:t>define Software development lifecycle model of apps based </a:t>
            </a:r>
            <a:r>
              <a:rPr lang="en-US" b="1" dirty="0">
                <a:solidFill>
                  <a:srgbClr val="FFC000"/>
                </a:solidFill>
              </a:rPr>
              <a:t>on the pattern of releases</a:t>
            </a:r>
            <a:r>
              <a:rPr lang="en-US" b="1" dirty="0" smtClean="0">
                <a:solidFill>
                  <a:srgbClr val="FFC000"/>
                </a:solidFill>
              </a:rPr>
              <a:t>? </a:t>
            </a:r>
            <a:r>
              <a:rPr lang="en-US" b="1" dirty="0" smtClean="0">
                <a:solidFill>
                  <a:srgbClr val="FFFF00"/>
                </a:solidFill>
              </a:rPr>
              <a:t>(DESCRIPTIVE ANALYSIS)  </a:t>
            </a:r>
            <a:r>
              <a:rPr lang="en-US" sz="2000" b="1" dirty="0" smtClean="0">
                <a:solidFill>
                  <a:srgbClr val="FFFF00"/>
                </a:solidFill>
              </a:rPr>
              <a:t>generated by python scripts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57" y="1844675"/>
            <a:ext cx="5600700" cy="4751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1832786"/>
            <a:ext cx="5557156" cy="476327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94014"/>
            <a:ext cx="11562216" cy="53720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1) APPS WITH </a:t>
            </a:r>
            <a:r>
              <a:rPr lang="en-US" sz="2800" dirty="0" smtClean="0">
                <a:solidFill>
                  <a:srgbClr val="FFFF00"/>
                </a:solidFill>
              </a:rPr>
              <a:t>LESS THAN  40 TOTAL RELEASES </a:t>
            </a:r>
            <a:r>
              <a:rPr lang="en-US" sz="2800" dirty="0" smtClean="0"/>
              <a:t>TEND TO HAVE HIGHER  RELEASE FREQUENCIES.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rgbClr val="FFFF00"/>
                </a:solidFill>
              </a:rPr>
              <a:t>FURTHER ANALYSIS </a:t>
            </a:r>
            <a:r>
              <a:rPr lang="en-US" sz="2800" dirty="0" smtClean="0"/>
              <a:t>SHOWS THAT</a:t>
            </a:r>
          </a:p>
          <a:p>
            <a:r>
              <a:rPr lang="en-US" sz="2800" dirty="0" smtClean="0"/>
              <a:t>2) </a:t>
            </a:r>
            <a:r>
              <a:rPr lang="en-US" sz="2800" dirty="0">
                <a:solidFill>
                  <a:srgbClr val="FFFF00"/>
                </a:solidFill>
              </a:rPr>
              <a:t>70% of the revisions  </a:t>
            </a:r>
            <a:r>
              <a:rPr lang="en-US" sz="2800" dirty="0"/>
              <a:t>takes place in first 20 days of app </a:t>
            </a:r>
            <a:r>
              <a:rPr lang="en-US" sz="2800" dirty="0" smtClean="0"/>
              <a:t>release</a:t>
            </a:r>
          </a:p>
          <a:p>
            <a:r>
              <a:rPr lang="en-US" sz="2800" dirty="0" smtClean="0"/>
              <a:t>3) </a:t>
            </a:r>
            <a:r>
              <a:rPr lang="en-US" sz="2800" dirty="0" smtClean="0">
                <a:solidFill>
                  <a:srgbClr val="FFFF00"/>
                </a:solidFill>
              </a:rPr>
              <a:t>64</a:t>
            </a:r>
            <a:r>
              <a:rPr lang="en-US" sz="2800" dirty="0">
                <a:solidFill>
                  <a:srgbClr val="FFFF00"/>
                </a:solidFill>
              </a:rPr>
              <a:t>% of the total apps </a:t>
            </a:r>
            <a:r>
              <a:rPr lang="en-US" sz="2800" dirty="0"/>
              <a:t>have their release time difference of up to 5 </a:t>
            </a:r>
            <a:r>
              <a:rPr lang="en-US" sz="2800" dirty="0" smtClean="0"/>
              <a:t>weeks</a:t>
            </a:r>
          </a:p>
          <a:p>
            <a:r>
              <a:rPr lang="en-US" sz="2800" dirty="0" smtClean="0">
                <a:solidFill>
                  <a:schemeClr val="tx1">
                    <a:lumMod val="85000"/>
                  </a:schemeClr>
                </a:solidFill>
              </a:rPr>
              <a:t>4)</a:t>
            </a:r>
            <a:r>
              <a:rPr lang="en-US" sz="2800" dirty="0" smtClean="0">
                <a:solidFill>
                  <a:srgbClr val="FFFF00"/>
                </a:solidFill>
              </a:rPr>
              <a:t>70</a:t>
            </a:r>
            <a:r>
              <a:rPr lang="en-US" sz="2800" dirty="0">
                <a:solidFill>
                  <a:srgbClr val="FFFF00"/>
                </a:solidFill>
              </a:rPr>
              <a:t>% of the total apps </a:t>
            </a:r>
            <a:r>
              <a:rPr lang="en-US" sz="2800" dirty="0"/>
              <a:t>have their release time difference of up to 2 </a:t>
            </a:r>
            <a:r>
              <a:rPr lang="en-US" sz="2800" dirty="0" smtClean="0"/>
              <a:t>months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3" y="266700"/>
            <a:ext cx="9905998" cy="941614"/>
          </a:xfrm>
        </p:spPr>
        <p:txBody>
          <a:bodyPr/>
          <a:lstStyle/>
          <a:p>
            <a:r>
              <a:rPr lang="en-US" b="1" u="sng" dirty="0" smtClean="0">
                <a:solidFill>
                  <a:srgbClr val="FFC000"/>
                </a:solidFill>
              </a:rPr>
              <a:t>RESULTS</a:t>
            </a:r>
            <a:endParaRPr lang="en-US" b="1" u="sng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9614"/>
            <a:ext cx="10818811" cy="233498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RQ2: How do we acquire the topics (for life cycle modelling) based on the commit messages found from the release data of each app? </a:t>
            </a:r>
            <a:r>
              <a:rPr lang="en-US" dirty="0">
                <a:solidFill>
                  <a:srgbClr val="FFFF00"/>
                </a:solidFill>
              </a:rPr>
              <a:t>(comparative analysis)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3" y="2204357"/>
            <a:ext cx="11201400" cy="42780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FIRST WE STARTED OFF WITH TOPIC MODELLING CHOOSING AN ARBITRARY NUMBER OF TOPICS.</a:t>
            </a:r>
          </a:p>
          <a:p>
            <a:endParaRPr lang="en-US" sz="2400" dirty="0" smtClean="0"/>
          </a:p>
          <a:p>
            <a:r>
              <a:rPr lang="en-US" sz="2400" dirty="0" smtClean="0"/>
              <a:t>WE ANALYZED TWO PLAUSIBLE WAYS OF FINDING THE NUMBER OF TOPICS  (DISCUSSED LATER)</a:t>
            </a:r>
          </a:p>
          <a:p>
            <a:endParaRPr lang="en-US" sz="2400" dirty="0" smtClean="0"/>
          </a:p>
          <a:p>
            <a:r>
              <a:rPr lang="en-US" sz="2400" dirty="0" smtClean="0"/>
              <a:t>FOR TOPIC MODELLING WE HAVE FOLLOWED THE FOLLOWING STEPS: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57" y="375558"/>
            <a:ext cx="257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Followed To achieve modelled topics </a:t>
            </a:r>
            <a:r>
              <a:rPr lang="en-US" dirty="0" smtClean="0">
                <a:sym typeface="Wingdings"/>
              </a:rPr>
              <a:t>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-1012371"/>
            <a:ext cx="6743699" cy="82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4437</TotalTime>
  <Words>2001</Words>
  <Application>Microsoft Macintosh PowerPoint</Application>
  <PresentationFormat>Widescreen</PresentationFormat>
  <Paragraphs>375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Apple Chancery</vt:lpstr>
      <vt:lpstr>Arial</vt:lpstr>
      <vt:lpstr>Calibri</vt:lpstr>
      <vt:lpstr>Cambria</vt:lpstr>
      <vt:lpstr>Century Gothic</vt:lpstr>
      <vt:lpstr>SimSun</vt:lpstr>
      <vt:lpstr>Times New Roman</vt:lpstr>
      <vt:lpstr>Wingdings</vt:lpstr>
      <vt:lpstr>新細明體</vt:lpstr>
      <vt:lpstr>Mesh</vt:lpstr>
      <vt:lpstr>final project presentation</vt:lpstr>
      <vt:lpstr>Research Questions</vt:lpstr>
      <vt:lpstr>analysis design sheet</vt:lpstr>
      <vt:lpstr>PowerPoint Presentation</vt:lpstr>
      <vt:lpstr> Commit information extracted from the dataset </vt:lpstr>
      <vt:lpstr> RQ1: How can we define Software development lifecycle model of apps based on the pattern of releases? (DESCRIPTIVE ANALYSIS)  generated by python scripts</vt:lpstr>
      <vt:lpstr>RESULTS</vt:lpstr>
      <vt:lpstr>RQ2: How do we acquire the topics (for life cycle modelling) based on the commit messages found from the release data of each app? (comparative analysis) </vt:lpstr>
      <vt:lpstr>PowerPoint Presentation</vt:lpstr>
      <vt:lpstr>Topic words probability for our first topic (generated by excel)</vt:lpstr>
      <vt:lpstr>THE FOLLOWING TOPICS WERE GENERATED </vt:lpstr>
      <vt:lpstr>NEXT FEW STEPS:</vt:lpstr>
      <vt:lpstr>PRINCIPAL COMPONENT ANALYSIS AND CLUSTER ANALYSIS</vt:lpstr>
      <vt:lpstr>PCA GRAPH  and clusters GENERATED AFTER TOPIC MODELLING</vt:lpstr>
      <vt:lpstr>PowerPoint Presentation</vt:lpstr>
      <vt:lpstr>How to get the number of topics for topic modelling</vt:lpstr>
      <vt:lpstr>K Means For the BART APP (Using Python’s scikit learn library)</vt:lpstr>
      <vt:lpstr>Perplexity analysis</vt:lpstr>
      <vt:lpstr>results</vt:lpstr>
      <vt:lpstr>validity check</vt:lpstr>
      <vt:lpstr>similarity amongst the topics of the same app</vt:lpstr>
      <vt:lpstr>The Network graph and the hierarchy (generated by python)</vt:lpstr>
      <vt:lpstr>RQ 3  (An exploratory analysis)</vt:lpstr>
      <vt:lpstr>Similarity analysis between separate documents</vt:lpstr>
      <vt:lpstr>SIMILARITY ANALYSIS</vt:lpstr>
      <vt:lpstr>analysis</vt:lpstr>
      <vt:lpstr>a table that shows apps which share similar topics</vt:lpstr>
      <vt:lpstr>Labeling the topics : WE labeled the topics based on the term probabilities and the commit files to get a sensible label .   This would later help us understand which life cycle stage (if any)  the app belongs to. </vt:lpstr>
      <vt:lpstr>THE PREVIOUS TABLE WITH LABELLED TOPICS</vt:lpstr>
      <vt:lpstr>Life cycle modelling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Sourish Roy</dc:creator>
  <cp:lastModifiedBy>Sourish Roy</cp:lastModifiedBy>
  <cp:revision>86</cp:revision>
  <dcterms:created xsi:type="dcterms:W3CDTF">2016-12-06T23:44:52Z</dcterms:created>
  <dcterms:modified xsi:type="dcterms:W3CDTF">2017-03-20T19:16:54Z</dcterms:modified>
</cp:coreProperties>
</file>